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68" autoAdjust="0"/>
    <p:restoredTop sz="94660"/>
  </p:normalViewPr>
  <p:slideViewPr>
    <p:cSldViewPr snapToGrid="0">
      <p:cViewPr varScale="1">
        <p:scale>
          <a:sx n="91" d="100"/>
          <a:sy n="91" d="100"/>
        </p:scale>
        <p:origin x="2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E3DF27-B3E4-4A3B-8C1C-95EA8ADF2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76D2637-9B12-4969-80A4-966F82E72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2B3C26-0BBD-4197-8574-98D13A50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F8BB3-1D4B-4D1F-A2D0-8969306B9EF6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72C3FD-46C3-4F1B-B5A1-8A5448FAD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43060D-ABE3-4CDE-B48B-E87AC2BD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72D58-94F5-4194-A56B-B3439C220E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7345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72CCE5-81F5-4685-9D57-1747E01C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CEC2F4F-9D0B-4EB7-B0B6-9593D75E2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213AAD-7B65-44F8-BD7B-A9F5148DD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F8BB3-1D4B-4D1F-A2D0-8969306B9EF6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7FF148-D2FC-411C-9332-39EF24580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EA9156-8D81-4816-9793-2CDC4E48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72D58-94F5-4194-A56B-B3439C220E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32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8AF8904-908D-4430-AD64-5C9B0925A2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B01CE48-58A9-4BC8-8F3B-9EB69E61B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0E4D76-5E2F-4296-B98E-841A7045B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F8BB3-1D4B-4D1F-A2D0-8969306B9EF6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F6B7825-E578-49FF-A8E8-57DC55D9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809193-7F50-4A26-A9D1-AE931904B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72D58-94F5-4194-A56B-B3439C220E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264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570E42-FF70-41AA-BB0D-3A9C9C63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0E1FCC-BA41-44EF-B53C-886E8E9FE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5404BF-736A-445C-856F-E8F078B03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F8BB3-1D4B-4D1F-A2D0-8969306B9EF6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422871-9B67-42C2-9358-7B7DB235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343C68-B566-46CE-B801-F5A09748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72D58-94F5-4194-A56B-B3439C220E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8971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A27E61-3F0C-4427-A620-2BB8E892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B71212C-732A-4063-B3AE-8A2266675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C0DE70-AD88-42D4-9140-FCB5D3EDF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F8BB3-1D4B-4D1F-A2D0-8969306B9EF6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06DF73-AAB6-4ADD-9005-C55E2938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BA33AC-CD7D-46BE-9BB3-99EDC3816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72D58-94F5-4194-A56B-B3439C220E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5447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B8FE57-1839-4CB5-984E-E5394773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83E69F-FAC5-4E32-A491-6F92BF8BC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A02F4DB-9B82-4F86-8A1E-12278548D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1EB49D3-2248-4F03-9466-5B7A78D9C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F8BB3-1D4B-4D1F-A2D0-8969306B9EF6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32BF38D-520A-482F-9D1A-E77220746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F11AA9A-8721-4684-B0A1-7B09A99D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72D58-94F5-4194-A56B-B3439C220E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455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C2215A-5C62-41BB-9FC4-7857790B5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ED1DDE9-0ED0-4C87-ABCC-90C4AD228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2AEA19F-802F-40F6-968C-2A475B9F9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04153C8-4767-4624-ACB8-600388436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585ABB6-2652-4070-9011-A47D2B2D5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2A4B201-DE4D-4B1C-9CC8-AE52CD95F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F8BB3-1D4B-4D1F-A2D0-8969306B9EF6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FB84F31-4B22-404C-8EE6-84AD02A8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B82058-697E-4597-B865-1C0B7F590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72D58-94F5-4194-A56B-B3439C220E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7731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4159D0-E43E-4D83-97DF-4860F253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6FDADFA-529B-4E59-96D2-9D520C47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F8BB3-1D4B-4D1F-A2D0-8969306B9EF6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13AD88D-6974-46BC-9070-F3CA82B7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6A4D93A-CBBA-43AE-A247-2F37D561E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72D58-94F5-4194-A56B-B3439C220E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2719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80A5FB9-4B01-47E1-8F05-13EDF0EF7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F8BB3-1D4B-4D1F-A2D0-8969306B9EF6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3E9E517-E5B1-467E-B229-9E39E9DF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3C3CE6-509D-473D-B8A2-69CD8F7B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72D58-94F5-4194-A56B-B3439C220E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149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F5B3BD-094B-483E-8280-3639DEFE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6438CA-8612-423E-B590-BF96E40E3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1A89C32-AD2F-444E-9488-C18F25E73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139200-C297-40D1-BFE5-C76CEDA05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F8BB3-1D4B-4D1F-A2D0-8969306B9EF6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96A8C0A-7D2E-457B-A337-49EE49F86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037D681-F0EC-47E4-AEF6-DD0AD0D5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72D58-94F5-4194-A56B-B3439C220E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28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CD48D0-42B3-4F27-AF7D-5116568D3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638F515-A73B-4D2D-83FF-2056D9AB15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4F3216B-4B93-49EB-83E8-1BC7C208E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396EFD8-9923-4F08-91C9-91392751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F8BB3-1D4B-4D1F-A2D0-8969306B9EF6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32B70D7-A50B-4A70-8453-1E92070D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51EB2D-B8F1-4EAC-918D-284127F07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72D58-94F5-4194-A56B-B3439C220E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607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578062F-CD8D-47CF-BA70-6087DEFE9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7D2EBEB-FE21-4EC8-9CE9-683365CD3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953496-3FAF-4C50-B4C5-B9A3B5906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F8BB3-1D4B-4D1F-A2D0-8969306B9EF6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845A66-36BF-4563-93FA-C8672FF4C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20D973-6B8E-428E-837C-D77E29BE6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72D58-94F5-4194-A56B-B3439C220E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807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8.jpe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3F36B9D-1FFC-4321-84B1-8D9B5C63D4B8}"/>
              </a:ext>
            </a:extLst>
          </p:cNvPr>
          <p:cNvSpPr txBox="1"/>
          <p:nvPr/>
        </p:nvSpPr>
        <p:spPr>
          <a:xfrm>
            <a:off x="4593024" y="3044279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熱中症対策</a:t>
            </a:r>
            <a:endParaRPr kumimoji="1" lang="ja-JP" alt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爆発: 8 pt 8">
            <a:extLst>
              <a:ext uri="{FF2B5EF4-FFF2-40B4-BE49-F238E27FC236}">
                <a16:creationId xmlns:a16="http://schemas.microsoft.com/office/drawing/2014/main" id="{E93F3F12-8833-42ED-AF33-34704B579141}"/>
              </a:ext>
            </a:extLst>
          </p:cNvPr>
          <p:cNvSpPr/>
          <p:nvPr/>
        </p:nvSpPr>
        <p:spPr>
          <a:xfrm rot="19816770">
            <a:off x="3829293" y="2508203"/>
            <a:ext cx="1696060" cy="914400"/>
          </a:xfrm>
          <a:prstGeom prst="irregularSeal1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C47461-18CE-49EE-A8EC-1B4A00AB6E29}"/>
              </a:ext>
            </a:extLst>
          </p:cNvPr>
          <p:cNvSpPr txBox="1"/>
          <p:nvPr/>
        </p:nvSpPr>
        <p:spPr>
          <a:xfrm>
            <a:off x="176169" y="151002"/>
            <a:ext cx="126188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企画書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1A0C02-BB99-4238-B15C-A1DF968175D4}"/>
              </a:ext>
            </a:extLst>
          </p:cNvPr>
          <p:cNvSpPr txBox="1"/>
          <p:nvPr/>
        </p:nvSpPr>
        <p:spPr>
          <a:xfrm>
            <a:off x="10452935" y="63347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奥定伊吹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85F7C4E-41A2-44CA-8EC9-187F07B476A4}"/>
              </a:ext>
            </a:extLst>
          </p:cNvPr>
          <p:cNvSpPr txBox="1"/>
          <p:nvPr/>
        </p:nvSpPr>
        <p:spPr>
          <a:xfrm rot="20114494">
            <a:off x="3892493" y="26730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b="1" dirty="0">
                <a:ln>
                  <a:solidFill>
                    <a:srgbClr val="92D050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華麗に</a:t>
            </a:r>
            <a:endParaRPr kumimoji="1" lang="ja-JP" altLang="en-US" sz="3600" b="1" dirty="0">
              <a:ln>
                <a:solidFill>
                  <a:srgbClr val="92D050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928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84768AB-0BB5-40C9-BCB3-EDB4378F0AA3}"/>
              </a:ext>
            </a:extLst>
          </p:cNvPr>
          <p:cNvSpPr txBox="1"/>
          <p:nvPr/>
        </p:nvSpPr>
        <p:spPr>
          <a:xfrm>
            <a:off x="5105985" y="46978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コンセプト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03B562A-E4E1-457D-AC61-5825B3083C89}"/>
              </a:ext>
            </a:extLst>
          </p:cNvPr>
          <p:cNvSpPr/>
          <p:nvPr/>
        </p:nvSpPr>
        <p:spPr>
          <a:xfrm>
            <a:off x="3711366" y="1171982"/>
            <a:ext cx="47692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い</a:t>
            </a:r>
            <a:r>
              <a:rPr lang="ja-JP" altLang="en-US" sz="2800" b="1" dirty="0"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た</a:t>
            </a:r>
            <a:r>
              <a:rPr lang="ja-JP" altLang="en-US" sz="3200" b="1" dirty="0"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ず</a:t>
            </a:r>
            <a:r>
              <a:rPr lang="ja-JP" altLang="en-US" sz="2800" b="1" dirty="0"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ら</a:t>
            </a:r>
            <a:r>
              <a:rPr lang="ja-JP" altLang="en-US" sz="3200" b="1" dirty="0"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心</a:t>
            </a:r>
            <a:r>
              <a:rPr lang="ja-JP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からくる</a:t>
            </a:r>
            <a:r>
              <a:rPr lang="ja-JP" alt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清涼感</a:t>
            </a:r>
            <a:endParaRPr lang="ja-JP" altLang="en-US" sz="2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1B7D09-B721-4DBE-AEBA-662D3332BE6B}"/>
              </a:ext>
            </a:extLst>
          </p:cNvPr>
          <p:cNvSpPr txBox="1"/>
          <p:nvPr/>
        </p:nvSpPr>
        <p:spPr>
          <a:xfrm>
            <a:off x="5234220" y="469451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ターゲット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CD858A-1989-4A15-A89F-83A13C78D61F}"/>
              </a:ext>
            </a:extLst>
          </p:cNvPr>
          <p:cNvSpPr txBox="1"/>
          <p:nvPr/>
        </p:nvSpPr>
        <p:spPr>
          <a:xfrm>
            <a:off x="4157002" y="5224353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困っている人を助けたい人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324B98-1389-4AB5-8192-37B06164C95A}"/>
              </a:ext>
            </a:extLst>
          </p:cNvPr>
          <p:cNvSpPr txBox="1"/>
          <p:nvPr/>
        </p:nvSpPr>
        <p:spPr>
          <a:xfrm>
            <a:off x="4003113" y="5692960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いたずらをするのが好きな人</a:t>
            </a:r>
          </a:p>
        </p:txBody>
      </p:sp>
    </p:spTree>
    <p:extLst>
      <p:ext uri="{BB962C8B-B14F-4D97-AF65-F5344CB8AC3E}">
        <p14:creationId xmlns:p14="http://schemas.microsoft.com/office/powerpoint/2010/main" val="1562840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9B9C3AF-1DD7-4AAC-A32C-70BA217B9FEC}"/>
              </a:ext>
            </a:extLst>
          </p:cNvPr>
          <p:cNvSpPr txBox="1"/>
          <p:nvPr/>
        </p:nvSpPr>
        <p:spPr>
          <a:xfrm>
            <a:off x="4028765" y="23329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真夏の中のとあるお昼</a:t>
            </a:r>
            <a:r>
              <a:rPr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1BED0B6-25F5-4C56-BDC4-433EA614234B}"/>
              </a:ext>
            </a:extLst>
          </p:cNvPr>
          <p:cNvSpPr txBox="1"/>
          <p:nvPr/>
        </p:nvSpPr>
        <p:spPr>
          <a:xfrm>
            <a:off x="3340273" y="2021244"/>
            <a:ext cx="5511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外は</a:t>
            </a:r>
            <a:r>
              <a:rPr kumimoji="1" lang="ja-JP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快晴</a:t>
            </a:r>
            <a:r>
              <a:rPr kumimoji="1"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 </a:t>
            </a:r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気温</a:t>
            </a:r>
            <a:r>
              <a:rPr kumimoji="1" lang="en-US" altLang="ja-JP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度</a:t>
            </a:r>
            <a:r>
              <a:rPr lang="ja-JP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超</a:t>
            </a:r>
            <a:r>
              <a:rPr kumimoji="1" lang="ja-JP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の酷暑</a:t>
            </a:r>
            <a:r>
              <a:rPr kumimoji="1"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2F5A5F3-CCD6-41C3-94B8-9AFAD30B83D6}"/>
              </a:ext>
            </a:extLst>
          </p:cNvPr>
          <p:cNvSpPr txBox="1"/>
          <p:nvPr/>
        </p:nvSpPr>
        <p:spPr>
          <a:xfrm>
            <a:off x="3299400" y="1185680"/>
            <a:ext cx="5593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天気も良くビル屋上の遊園地に来ていた</a:t>
            </a:r>
            <a:r>
              <a:rPr lang="en-US" altLang="ja-JP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が</a:t>
            </a:r>
            <a:r>
              <a:rPr lang="en-US" altLang="ja-JP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</a:t>
            </a:r>
            <a:endParaRPr kumimoji="1" lang="ja-JP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CD31BC-CE08-4BE1-AF4E-00E5C36E5947}"/>
              </a:ext>
            </a:extLst>
          </p:cNvPr>
          <p:cNvSpPr txBox="1"/>
          <p:nvPr/>
        </p:nvSpPr>
        <p:spPr>
          <a:xfrm>
            <a:off x="1275071" y="2950809"/>
            <a:ext cx="935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周りにいる人たちもしんどそうだ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水不足になっているに違いない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230F8F-BADB-4C2A-B1AD-FD212FEA3F9E}"/>
              </a:ext>
            </a:extLst>
          </p:cNvPr>
          <p:cNvSpPr txBox="1"/>
          <p:nvPr/>
        </p:nvSpPr>
        <p:spPr>
          <a:xfrm>
            <a:off x="3221653" y="3929700"/>
            <a:ext cx="5748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このままでは皆熱中症になってしまう</a:t>
            </a:r>
            <a:r>
              <a:rPr kumimoji="1"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54376D6-9BBB-43FE-9766-1687880FE023}"/>
              </a:ext>
            </a:extLst>
          </p:cNvPr>
          <p:cNvSpPr/>
          <p:nvPr/>
        </p:nvSpPr>
        <p:spPr>
          <a:xfrm>
            <a:off x="2044246" y="5211938"/>
            <a:ext cx="81035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そうだ！俺が皆を涼しくして助けよう！！</a:t>
            </a:r>
          </a:p>
        </p:txBody>
      </p:sp>
    </p:spTree>
    <p:extLst>
      <p:ext uri="{BB962C8B-B14F-4D97-AF65-F5344CB8AC3E}">
        <p14:creationId xmlns:p14="http://schemas.microsoft.com/office/powerpoint/2010/main" val="40069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>
            <a:extLst>
              <a:ext uri="{FF2B5EF4-FFF2-40B4-BE49-F238E27FC236}">
                <a16:creationId xmlns:a16="http://schemas.microsoft.com/office/drawing/2014/main" id="{20985C59-F07A-482C-88F9-6656D90A56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8" t="23155" r="36392"/>
          <a:stretch/>
        </p:blipFill>
        <p:spPr>
          <a:xfrm>
            <a:off x="3903872" y="3594990"/>
            <a:ext cx="1586409" cy="2496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A731E87-F58A-4D00-B7A4-A8D6ABD890FF}"/>
              </a:ext>
            </a:extLst>
          </p:cNvPr>
          <p:cNvSpPr txBox="1"/>
          <p:nvPr/>
        </p:nvSpPr>
        <p:spPr>
          <a:xfrm>
            <a:off x="83890" y="75501"/>
            <a:ext cx="1980029" cy="5232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目的と進行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ED646B2-9662-4406-8FAF-CF05504F663F}"/>
              </a:ext>
            </a:extLst>
          </p:cNvPr>
          <p:cNvSpPr txBox="1"/>
          <p:nvPr/>
        </p:nvSpPr>
        <p:spPr>
          <a:xfrm>
            <a:off x="2078445" y="179283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暑そうにしている人に</a:t>
            </a:r>
            <a:r>
              <a:rPr kumimoji="1" lang="ja-JP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水を届けよう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2844012-6DDB-41D8-BB0B-0E2C0F5CAB00}"/>
              </a:ext>
            </a:extLst>
          </p:cNvPr>
          <p:cNvSpPr txBox="1"/>
          <p:nvPr/>
        </p:nvSpPr>
        <p:spPr>
          <a:xfrm>
            <a:off x="2532074" y="6245360"/>
            <a:ext cx="7595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日が落ちるまで</a:t>
            </a:r>
            <a:r>
              <a:rPr kumimoji="1" lang="ja-JP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沢山の人を</a:t>
            </a:r>
            <a:r>
              <a:rPr kumimoji="1" lang="ja-JP" altLang="en-US" sz="3600" b="1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涼しくしよう</a:t>
            </a:r>
            <a:r>
              <a:rPr kumimoji="1" lang="en-US" altLang="ja-JP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</a:t>
            </a:r>
            <a:endParaRPr kumimoji="1" lang="ja-JP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2751661-70C2-42CB-940C-747B507469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4" t="21407" b="4832"/>
          <a:stretch/>
        </p:blipFill>
        <p:spPr>
          <a:xfrm>
            <a:off x="920932" y="802656"/>
            <a:ext cx="1218966" cy="19830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E9A17DF-8368-4CCB-B795-B5CFB14B5F63}"/>
              </a:ext>
            </a:extLst>
          </p:cNvPr>
          <p:cNvSpPr txBox="1"/>
          <p:nvPr/>
        </p:nvSpPr>
        <p:spPr>
          <a:xfrm>
            <a:off x="225096" y="2874233"/>
            <a:ext cx="2752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このままでは</a:t>
            </a:r>
            <a:endParaRPr lang="en-US" altLang="ja-JP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熱中症になってしまう</a:t>
            </a:r>
            <a:r>
              <a:rPr lang="en-US" altLang="ja-JP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kumimoji="1" lang="ja-JP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292BB90-8C1D-4ED7-9725-AC2AE32A64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418"/>
          <a:stretch/>
        </p:blipFill>
        <p:spPr>
          <a:xfrm rot="250491">
            <a:off x="906539" y="3529613"/>
            <a:ext cx="2350574" cy="2491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矢印: 右 18">
            <a:extLst>
              <a:ext uri="{FF2B5EF4-FFF2-40B4-BE49-F238E27FC236}">
                <a16:creationId xmlns:a16="http://schemas.microsoft.com/office/drawing/2014/main" id="{F6C38599-EFE8-48F9-BC7A-63F2AD23CD61}"/>
              </a:ext>
            </a:extLst>
          </p:cNvPr>
          <p:cNvSpPr/>
          <p:nvPr/>
        </p:nvSpPr>
        <p:spPr>
          <a:xfrm>
            <a:off x="3242011" y="1530360"/>
            <a:ext cx="788829" cy="484632"/>
          </a:xfrm>
          <a:prstGeom prst="right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8DC5DC5-D68B-46C3-81B6-174C8618C4EA}"/>
              </a:ext>
            </a:extLst>
          </p:cNvPr>
          <p:cNvSpPr txBox="1"/>
          <p:nvPr/>
        </p:nvSpPr>
        <p:spPr>
          <a:xfrm>
            <a:off x="1686691" y="5955344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見つけた人</a:t>
            </a:r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に水を与えて</a:t>
            </a:r>
            <a:r>
              <a:rPr lang="ja-JP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助ける</a:t>
            </a:r>
            <a:endParaRPr kumimoji="1" lang="ja-JP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EC108DBD-8810-4FF1-99EE-3055BBE8C176}"/>
              </a:ext>
            </a:extLst>
          </p:cNvPr>
          <p:cNvSpPr/>
          <p:nvPr/>
        </p:nvSpPr>
        <p:spPr>
          <a:xfrm>
            <a:off x="5887677" y="4155750"/>
            <a:ext cx="978408" cy="484632"/>
          </a:xfrm>
          <a:prstGeom prst="right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30B9FB58-62B5-45C6-A350-D1E64A4A9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33" y="2533319"/>
            <a:ext cx="3203992" cy="27861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4206A41-0BA3-408E-AB21-D6C668EE9BF6}"/>
              </a:ext>
            </a:extLst>
          </p:cNvPr>
          <p:cNvSpPr txBox="1"/>
          <p:nvPr/>
        </p:nvSpPr>
        <p:spPr>
          <a:xfrm>
            <a:off x="7589512" y="5336975"/>
            <a:ext cx="3650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涼しくなって</a:t>
            </a:r>
            <a:r>
              <a:rPr lang="ja-JP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危険がなくなる</a:t>
            </a:r>
            <a:endParaRPr kumimoji="1" lang="ja-JP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632E56B-3478-49A8-ABD8-5E7E2D3F8E34}"/>
              </a:ext>
            </a:extLst>
          </p:cNvPr>
          <p:cNvSpPr txBox="1"/>
          <p:nvPr/>
        </p:nvSpPr>
        <p:spPr>
          <a:xfrm>
            <a:off x="4632991" y="2852735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暑そうにしている人を</a:t>
            </a:r>
            <a:endParaRPr kumimoji="1" lang="en-US" altLang="ja-JP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探す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CC236040-6E08-4DF8-AA9B-482CEF954B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050" y="635681"/>
            <a:ext cx="2866873" cy="2150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矢印: 右 29">
            <a:extLst>
              <a:ext uri="{FF2B5EF4-FFF2-40B4-BE49-F238E27FC236}">
                <a16:creationId xmlns:a16="http://schemas.microsoft.com/office/drawing/2014/main" id="{B62848BB-4F33-423A-8D80-60556F8765DC}"/>
              </a:ext>
            </a:extLst>
          </p:cNvPr>
          <p:cNvSpPr/>
          <p:nvPr/>
        </p:nvSpPr>
        <p:spPr>
          <a:xfrm rot="8101162">
            <a:off x="3155666" y="2757739"/>
            <a:ext cx="1721263" cy="422223"/>
          </a:xfrm>
          <a:prstGeom prst="rightArrow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A4EEF8F-1725-44DE-AFBE-F7AEEBA4B28F}"/>
              </a:ext>
            </a:extLst>
          </p:cNvPr>
          <p:cNvSpPr txBox="1"/>
          <p:nvPr/>
        </p:nvSpPr>
        <p:spPr>
          <a:xfrm>
            <a:off x="8612772" y="5702816"/>
            <a:ext cx="1434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評価</a:t>
            </a:r>
            <a:r>
              <a:rPr lang="en-US" altLang="ja-JP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UP!! </a:t>
            </a:r>
            <a:endParaRPr kumimoji="1" lang="ja-JP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CE30944-8318-45A3-A1EC-AEB79841BF93}"/>
              </a:ext>
            </a:extLst>
          </p:cNvPr>
          <p:cNvSpPr txBox="1"/>
          <p:nvPr/>
        </p:nvSpPr>
        <p:spPr>
          <a:xfrm>
            <a:off x="8259068" y="1804685"/>
            <a:ext cx="23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＋</a:t>
            </a:r>
            <a:r>
              <a:rPr kumimoji="1" lang="en-US" altLang="ja-JP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COOL</a:t>
            </a:r>
            <a:endParaRPr kumimoji="1" lang="ja-JP" alt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2247D54-2E82-45FE-B2A9-6EE93F147CDA}"/>
              </a:ext>
            </a:extLst>
          </p:cNvPr>
          <p:cNvSpPr txBox="1"/>
          <p:nvPr/>
        </p:nvSpPr>
        <p:spPr>
          <a:xfrm>
            <a:off x="7551001" y="5968139"/>
            <a:ext cx="3558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連続で</a:t>
            </a:r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助けてさらに</a:t>
            </a:r>
            <a:r>
              <a:rPr lang="en-US" altLang="ja-JP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COOL!</a:t>
            </a:r>
            <a:endParaRPr kumimoji="1" lang="ja-JP" altLang="en-US" sz="2000" b="1" dirty="0">
              <a:solidFill>
                <a:srgbClr val="FF0000"/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372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545D764-778E-41F5-B536-992CF304D449}"/>
              </a:ext>
            </a:extLst>
          </p:cNvPr>
          <p:cNvSpPr/>
          <p:nvPr/>
        </p:nvSpPr>
        <p:spPr>
          <a:xfrm>
            <a:off x="125836" y="528928"/>
            <a:ext cx="6921008" cy="3984350"/>
          </a:xfrm>
          <a:prstGeom prst="rect">
            <a:avLst/>
          </a:prstGeom>
          <a:blipFill dpi="0" rotWithShape="1">
            <a:blip r:embed="rId2">
              <a:alphaModFix amt="3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E9AC81-0923-4A72-8508-EA2211C25898}"/>
              </a:ext>
            </a:extLst>
          </p:cNvPr>
          <p:cNvSpPr txBox="1"/>
          <p:nvPr/>
        </p:nvSpPr>
        <p:spPr>
          <a:xfrm>
            <a:off x="67112" y="25587"/>
            <a:ext cx="18004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ゲームイメージ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9E13BDF-FEAD-48F1-8FB7-C096B86A3C2D}"/>
              </a:ext>
            </a:extLst>
          </p:cNvPr>
          <p:cNvSpPr txBox="1"/>
          <p:nvPr/>
        </p:nvSpPr>
        <p:spPr>
          <a:xfrm>
            <a:off x="260827" y="5165786"/>
            <a:ext cx="1107996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B00C281-0B1C-41ED-8A58-9120A4FFFED7}"/>
              </a:ext>
            </a:extLst>
          </p:cNvPr>
          <p:cNvSpPr txBox="1"/>
          <p:nvPr/>
        </p:nvSpPr>
        <p:spPr>
          <a:xfrm>
            <a:off x="1570122" y="5227341"/>
            <a:ext cx="2339102" cy="5232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移動方向変更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3361E42-4049-4B90-9645-4AA7714BC52B}"/>
              </a:ext>
            </a:extLst>
          </p:cNvPr>
          <p:cNvSpPr txBox="1"/>
          <p:nvPr/>
        </p:nvSpPr>
        <p:spPr>
          <a:xfrm>
            <a:off x="5545183" y="5227341"/>
            <a:ext cx="902811" cy="5232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狙う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FEDC842-8057-4AE6-953A-F7E82F7D3609}"/>
              </a:ext>
            </a:extLst>
          </p:cNvPr>
          <p:cNvSpPr txBox="1"/>
          <p:nvPr/>
        </p:nvSpPr>
        <p:spPr>
          <a:xfrm>
            <a:off x="4110523" y="5227341"/>
            <a:ext cx="1261884" cy="5232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投げる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1C6B5BF-0CFD-4503-996C-B80A5695E5CE}"/>
              </a:ext>
            </a:extLst>
          </p:cNvPr>
          <p:cNvSpPr txBox="1"/>
          <p:nvPr/>
        </p:nvSpPr>
        <p:spPr>
          <a:xfrm>
            <a:off x="6707905" y="5227341"/>
            <a:ext cx="1620957" cy="5232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道具</a:t>
            </a:r>
            <a:r>
              <a:rPr kumimoji="1" lang="ja-JP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変更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D950FC8-2E86-439D-86FB-F2CFF6D5EC88}"/>
              </a:ext>
            </a:extLst>
          </p:cNvPr>
          <p:cNvSpPr txBox="1"/>
          <p:nvPr/>
        </p:nvSpPr>
        <p:spPr>
          <a:xfrm>
            <a:off x="4664340" y="1657011"/>
            <a:ext cx="110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ln w="635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</a:t>
            </a:r>
            <a:endParaRPr kumimoji="1" lang="ja-JP" altLang="en-US" sz="2800" b="1" dirty="0">
              <a:ln w="6350">
                <a:solidFill>
                  <a:schemeClr val="bg1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2182941-C93F-4892-90F8-3533EB9C1335}"/>
              </a:ext>
            </a:extLst>
          </p:cNvPr>
          <p:cNvSpPr txBox="1"/>
          <p:nvPr/>
        </p:nvSpPr>
        <p:spPr>
          <a:xfrm>
            <a:off x="5015519" y="60131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270000 </a:t>
            </a:r>
            <a:r>
              <a:rPr kumimoji="1" lang="en-US" altLang="ja-JP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Cool</a:t>
            </a:r>
            <a:endParaRPr kumimoji="1" lang="ja-JP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739F28E-A72C-45BF-93F4-5D08F9C8EB2E}"/>
              </a:ext>
            </a:extLst>
          </p:cNvPr>
          <p:cNvSpPr/>
          <p:nvPr/>
        </p:nvSpPr>
        <p:spPr>
          <a:xfrm flipH="1">
            <a:off x="158944" y="2325309"/>
            <a:ext cx="862944" cy="2143544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CD7F907F-7356-48E1-9BB1-FD9B3B96897B}"/>
              </a:ext>
            </a:extLst>
          </p:cNvPr>
          <p:cNvSpPr txBox="1"/>
          <p:nvPr/>
        </p:nvSpPr>
        <p:spPr>
          <a:xfrm>
            <a:off x="2739673" y="517346"/>
            <a:ext cx="543739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①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7D3150B-B051-42DA-9E9F-2BD09D8B51C4}"/>
              </a:ext>
            </a:extLst>
          </p:cNvPr>
          <p:cNvSpPr txBox="1"/>
          <p:nvPr/>
        </p:nvSpPr>
        <p:spPr>
          <a:xfrm>
            <a:off x="4552997" y="481283"/>
            <a:ext cx="545342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②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2ABA663-E9EB-4506-8065-9437602364A5}"/>
              </a:ext>
            </a:extLst>
          </p:cNvPr>
          <p:cNvSpPr txBox="1"/>
          <p:nvPr/>
        </p:nvSpPr>
        <p:spPr>
          <a:xfrm>
            <a:off x="1867605" y="1614847"/>
            <a:ext cx="545341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③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7BDDD5FE-610D-4FDB-AC27-23E93C23D011}"/>
              </a:ext>
            </a:extLst>
          </p:cNvPr>
          <p:cNvSpPr txBox="1"/>
          <p:nvPr/>
        </p:nvSpPr>
        <p:spPr>
          <a:xfrm>
            <a:off x="1134659" y="3056369"/>
            <a:ext cx="545342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④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4305EDD-9B4E-4777-9DF9-A9D20CCDFFA1}"/>
              </a:ext>
            </a:extLst>
          </p:cNvPr>
          <p:cNvSpPr txBox="1"/>
          <p:nvPr/>
        </p:nvSpPr>
        <p:spPr>
          <a:xfrm>
            <a:off x="5651274" y="2386697"/>
            <a:ext cx="545341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⑤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E04A7843-A821-4299-9A89-4BC6A73D4E9E}"/>
              </a:ext>
            </a:extLst>
          </p:cNvPr>
          <p:cNvSpPr txBox="1"/>
          <p:nvPr/>
        </p:nvSpPr>
        <p:spPr>
          <a:xfrm>
            <a:off x="7193516" y="1576290"/>
            <a:ext cx="1507143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② 評価 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5FE47B6-A96A-4AD4-A463-825530148C1D}"/>
              </a:ext>
            </a:extLst>
          </p:cNvPr>
          <p:cNvSpPr txBox="1"/>
          <p:nvPr/>
        </p:nvSpPr>
        <p:spPr>
          <a:xfrm>
            <a:off x="7193516" y="2311941"/>
            <a:ext cx="499848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③ プレイヤー </a:t>
            </a:r>
            <a:r>
              <a:rPr kumimoji="1" lang="en-US" altLang="ja-JP" sz="1600" b="1" dirty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3</a:t>
            </a:r>
            <a:r>
              <a:rPr kumimoji="1" lang="ja-JP" altLang="en-US" sz="1600" b="1" dirty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人称視点で進んでいく。</a:t>
            </a:r>
            <a:endParaRPr kumimoji="1" lang="ja-JP" altLang="en-US" sz="2800" b="1" dirty="0">
              <a:ln>
                <a:solidFill>
                  <a:schemeClr val="tx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6E620EF-4E85-4377-8784-D80DCFF22578}"/>
              </a:ext>
            </a:extLst>
          </p:cNvPr>
          <p:cNvSpPr txBox="1"/>
          <p:nvPr/>
        </p:nvSpPr>
        <p:spPr>
          <a:xfrm>
            <a:off x="7193516" y="3136500"/>
            <a:ext cx="4503156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④ 残り水量 </a:t>
            </a:r>
            <a:r>
              <a:rPr kumimoji="1" lang="ja-JP" altLang="en-US" sz="1600" b="1" dirty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現在の道具も表示される</a:t>
            </a:r>
            <a:endParaRPr kumimoji="1" lang="ja-JP" altLang="en-US" sz="2800" b="1" dirty="0">
              <a:ln>
                <a:solidFill>
                  <a:schemeClr val="tx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650A867-7DC2-4A0E-8A31-5EF47112C6E0}"/>
              </a:ext>
            </a:extLst>
          </p:cNvPr>
          <p:cNvSpPr txBox="1"/>
          <p:nvPr/>
        </p:nvSpPr>
        <p:spPr>
          <a:xfrm>
            <a:off x="7198957" y="3903041"/>
            <a:ext cx="4884671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⑤ 患者 </a:t>
            </a:r>
            <a:r>
              <a:rPr kumimoji="1" lang="ja-JP" altLang="en-US" sz="1600" b="1" dirty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このままでは熱中症になる 助けよう</a:t>
            </a:r>
            <a:endParaRPr kumimoji="1" lang="en-US" altLang="ja-JP" sz="1600" b="1" dirty="0">
              <a:ln>
                <a:solidFill>
                  <a:schemeClr val="tx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" name="弦 1">
            <a:extLst>
              <a:ext uri="{FF2B5EF4-FFF2-40B4-BE49-F238E27FC236}">
                <a16:creationId xmlns:a16="http://schemas.microsoft.com/office/drawing/2014/main" id="{4F56B912-764F-4776-8F4D-4E093AA0ECC0}"/>
              </a:ext>
            </a:extLst>
          </p:cNvPr>
          <p:cNvSpPr/>
          <p:nvPr/>
        </p:nvSpPr>
        <p:spPr>
          <a:xfrm rot="6796771">
            <a:off x="3528968" y="568851"/>
            <a:ext cx="914400" cy="914400"/>
          </a:xfrm>
          <a:prstGeom prst="chord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1311682-D11E-41DC-8BCD-AAD2E72C1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4977">
            <a:off x="3922597" y="622104"/>
            <a:ext cx="417838" cy="417838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DC58381F-5898-4C32-8012-FC630BF231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4" t="21407" b="4832"/>
          <a:stretch/>
        </p:blipFill>
        <p:spPr>
          <a:xfrm>
            <a:off x="4773988" y="2222697"/>
            <a:ext cx="1007448" cy="16389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9A49962-5B12-4455-A221-8E0284AFE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465" y="2498977"/>
            <a:ext cx="972028" cy="871881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6A8CA803-E1E0-40E1-98F9-9811E6F905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7" b="12285"/>
          <a:stretch/>
        </p:blipFill>
        <p:spPr>
          <a:xfrm rot="20997984">
            <a:off x="228703" y="3964622"/>
            <a:ext cx="753095" cy="526322"/>
          </a:xfrm>
          <a:prstGeom prst="rect">
            <a:avLst/>
          </a:prstGeom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4A31CFAA-1B6D-4939-A555-39A8994B1813}"/>
              </a:ext>
            </a:extLst>
          </p:cNvPr>
          <p:cNvSpPr/>
          <p:nvPr/>
        </p:nvSpPr>
        <p:spPr>
          <a:xfrm>
            <a:off x="257413" y="2369960"/>
            <a:ext cx="666005" cy="1533081"/>
          </a:xfrm>
          <a:prstGeom prst="rect">
            <a:avLst/>
          </a:prstGeom>
          <a:solidFill>
            <a:srgbClr val="00B0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AE4E510-BD9D-4A8C-8EDD-2A6198BB113E}"/>
              </a:ext>
            </a:extLst>
          </p:cNvPr>
          <p:cNvSpPr txBox="1"/>
          <p:nvPr/>
        </p:nvSpPr>
        <p:spPr>
          <a:xfrm>
            <a:off x="7148928" y="750477"/>
            <a:ext cx="457208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b="1" dirty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①</a:t>
            </a:r>
            <a:r>
              <a:rPr kumimoji="1" lang="ja-JP" altLang="en-US" sz="2800" b="1" dirty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 制限時間 </a:t>
            </a:r>
            <a:r>
              <a:rPr kumimoji="1" lang="ja-JP" altLang="en-US" sz="1600" b="1" dirty="0">
                <a:ln>
                  <a:solidFill>
                    <a:schemeClr val="tx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現在の日の様子がわかる </a:t>
            </a:r>
            <a:endParaRPr kumimoji="1" lang="ja-JP" altLang="en-US" sz="2800" b="1" dirty="0">
              <a:ln>
                <a:solidFill>
                  <a:schemeClr val="tx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FC9EBE89-58D1-44CB-AC3B-C34F046AD0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7" b="12285"/>
          <a:stretch/>
        </p:blipFill>
        <p:spPr>
          <a:xfrm rot="906094" flipH="1">
            <a:off x="3206803" y="2137027"/>
            <a:ext cx="968927" cy="676758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CAD1DB0B-9246-49DA-A4F5-37068243A3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2" b="13192"/>
          <a:stretch/>
        </p:blipFill>
        <p:spPr>
          <a:xfrm rot="281533" flipH="1">
            <a:off x="3644368" y="2538197"/>
            <a:ext cx="945657" cy="55375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C12B32FF-03AA-4AAC-9CC7-6F6DFEAEF4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648" y="1989925"/>
            <a:ext cx="2387983" cy="213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43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四角形: 角を丸くする 52">
            <a:extLst>
              <a:ext uri="{FF2B5EF4-FFF2-40B4-BE49-F238E27FC236}">
                <a16:creationId xmlns:a16="http://schemas.microsoft.com/office/drawing/2014/main" id="{7B834D96-3D8D-4FD4-8C32-F024AD4C3973}"/>
              </a:ext>
            </a:extLst>
          </p:cNvPr>
          <p:cNvSpPr/>
          <p:nvPr/>
        </p:nvSpPr>
        <p:spPr>
          <a:xfrm>
            <a:off x="8170786" y="3801596"/>
            <a:ext cx="3784315" cy="23197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四角形: 角を丸くする 48">
            <a:extLst>
              <a:ext uri="{FF2B5EF4-FFF2-40B4-BE49-F238E27FC236}">
                <a16:creationId xmlns:a16="http://schemas.microsoft.com/office/drawing/2014/main" id="{A624217F-7B6A-4722-8182-B41F53384BA0}"/>
              </a:ext>
            </a:extLst>
          </p:cNvPr>
          <p:cNvSpPr/>
          <p:nvPr/>
        </p:nvSpPr>
        <p:spPr>
          <a:xfrm>
            <a:off x="8049074" y="736700"/>
            <a:ext cx="3906028" cy="18554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対角を切り取る 32">
            <a:extLst>
              <a:ext uri="{FF2B5EF4-FFF2-40B4-BE49-F238E27FC236}">
                <a16:creationId xmlns:a16="http://schemas.microsoft.com/office/drawing/2014/main" id="{9DBC3EE9-E283-4460-9F77-7791FE0CA7C1}"/>
              </a:ext>
            </a:extLst>
          </p:cNvPr>
          <p:cNvSpPr/>
          <p:nvPr/>
        </p:nvSpPr>
        <p:spPr>
          <a:xfrm>
            <a:off x="4291522" y="4042744"/>
            <a:ext cx="3762967" cy="2235407"/>
          </a:xfrm>
          <a:prstGeom prst="snip2DiagRect">
            <a:avLst>
              <a:gd name="adj1" fmla="val 4363"/>
              <a:gd name="adj2" fmla="val 8275"/>
            </a:avLst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32" name="台形 31">
            <a:extLst>
              <a:ext uri="{FF2B5EF4-FFF2-40B4-BE49-F238E27FC236}">
                <a16:creationId xmlns:a16="http://schemas.microsoft.com/office/drawing/2014/main" id="{35E90A32-0F6E-427E-8D30-59F607DCFFB2}"/>
              </a:ext>
            </a:extLst>
          </p:cNvPr>
          <p:cNvSpPr/>
          <p:nvPr/>
        </p:nvSpPr>
        <p:spPr>
          <a:xfrm rot="5400000">
            <a:off x="4729206" y="266861"/>
            <a:ext cx="2684522" cy="3339636"/>
          </a:xfrm>
          <a:prstGeom prst="trapezoid">
            <a:avLst>
              <a:gd name="adj" fmla="val 10482"/>
            </a:avLst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57BFE0DF-37DF-45A0-A169-1C2D3713F720}"/>
              </a:ext>
            </a:extLst>
          </p:cNvPr>
          <p:cNvSpPr/>
          <p:nvPr/>
        </p:nvSpPr>
        <p:spPr>
          <a:xfrm>
            <a:off x="593195" y="3531220"/>
            <a:ext cx="3015376" cy="278912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1C398529-C3A5-402A-85CA-72F28FE2B5EC}"/>
              </a:ext>
            </a:extLst>
          </p:cNvPr>
          <p:cNvSpPr/>
          <p:nvPr/>
        </p:nvSpPr>
        <p:spPr>
          <a:xfrm>
            <a:off x="751328" y="878555"/>
            <a:ext cx="2847808" cy="22514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302A62-169D-4A13-BC9D-32FA2B813C42}"/>
              </a:ext>
            </a:extLst>
          </p:cNvPr>
          <p:cNvSpPr txBox="1"/>
          <p:nvPr/>
        </p:nvSpPr>
        <p:spPr>
          <a:xfrm>
            <a:off x="1960244" y="80730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自身が使える道具も複数ある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6104857-E4B9-44AC-A62C-C09640FF38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2" b="13192"/>
          <a:stretch/>
        </p:blipFill>
        <p:spPr>
          <a:xfrm>
            <a:off x="996720" y="818429"/>
            <a:ext cx="2158129" cy="143182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F2FAEE8-E969-4A18-8137-7FA5636973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5" t="18856" r="-813" b="21782"/>
          <a:stretch/>
        </p:blipFill>
        <p:spPr>
          <a:xfrm>
            <a:off x="5532879" y="819279"/>
            <a:ext cx="1249381" cy="1211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A9D05E2-04C8-4C65-B02F-A8C6D2AD13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6" t="27128" r="26545" b="16073"/>
          <a:stretch/>
        </p:blipFill>
        <p:spPr>
          <a:xfrm>
            <a:off x="1173870" y="3546819"/>
            <a:ext cx="1831504" cy="16481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40DB8BD-B435-402C-9B18-8A0D4B81F0B6}"/>
              </a:ext>
            </a:extLst>
          </p:cNvPr>
          <p:cNvSpPr txBox="1"/>
          <p:nvPr/>
        </p:nvSpPr>
        <p:spPr>
          <a:xfrm>
            <a:off x="616832" y="6345322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助けたい場所の</a:t>
            </a:r>
            <a:r>
              <a:rPr lang="ja-JP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広さ</a:t>
            </a:r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や</a:t>
            </a:r>
            <a:r>
              <a:rPr lang="ja-JP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人数</a:t>
            </a:r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に合わせて使い分けよう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D5CB2EA-4D60-46A9-A567-9C2DA32AF307}"/>
              </a:ext>
            </a:extLst>
          </p:cNvPr>
          <p:cNvSpPr txBox="1"/>
          <p:nvPr/>
        </p:nvSpPr>
        <p:spPr>
          <a:xfrm>
            <a:off x="1695416" y="2106338"/>
            <a:ext cx="81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水鉄砲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88385F5-6621-43EA-B3F5-4B4850360236}"/>
              </a:ext>
            </a:extLst>
          </p:cNvPr>
          <p:cNvSpPr txBox="1"/>
          <p:nvPr/>
        </p:nvSpPr>
        <p:spPr>
          <a:xfrm>
            <a:off x="1025254" y="2460905"/>
            <a:ext cx="2299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相手をねらって撃てる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F80633CF-B8A1-4D13-AC1A-2482C18523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7" b="12285"/>
          <a:stretch/>
        </p:blipFill>
        <p:spPr>
          <a:xfrm rot="20997984">
            <a:off x="1270970" y="1030456"/>
            <a:ext cx="2048741" cy="1431822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FF09D01-2E08-4A9B-AF8C-09CBBB1DCC00}"/>
              </a:ext>
            </a:extLst>
          </p:cNvPr>
          <p:cNvSpPr txBox="1"/>
          <p:nvPr/>
        </p:nvSpPr>
        <p:spPr>
          <a:xfrm>
            <a:off x="1523939" y="2807043"/>
            <a:ext cx="1404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連続で狙える</a:t>
            </a:r>
            <a:endParaRPr kumimoji="1" lang="ja-JP" alt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1D1FB4D-772B-46DD-AF69-E9D28A6645A6}"/>
              </a:ext>
            </a:extLst>
          </p:cNvPr>
          <p:cNvSpPr txBox="1"/>
          <p:nvPr/>
        </p:nvSpPr>
        <p:spPr>
          <a:xfrm>
            <a:off x="5306908" y="2113402"/>
            <a:ext cx="1646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ミストシャワー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7F8CBD4-70C7-4224-A23A-A8712970D6EF}"/>
              </a:ext>
            </a:extLst>
          </p:cNvPr>
          <p:cNvSpPr txBox="1"/>
          <p:nvPr/>
        </p:nvSpPr>
        <p:spPr>
          <a:xfrm>
            <a:off x="4335414" y="2428606"/>
            <a:ext cx="3472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自身の正面広範囲に撒くことが可能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92811E8-0D5C-401C-A259-BBD1AE9CD1A5}"/>
              </a:ext>
            </a:extLst>
          </p:cNvPr>
          <p:cNvSpPr txBox="1"/>
          <p:nvPr/>
        </p:nvSpPr>
        <p:spPr>
          <a:xfrm>
            <a:off x="5544684" y="2742337"/>
            <a:ext cx="1252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射程は短い</a:t>
            </a:r>
            <a:endParaRPr kumimoji="1" lang="ja-JP" alt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D60331F-57D7-41E4-AFDD-7F7336CD6CC9}"/>
              </a:ext>
            </a:extLst>
          </p:cNvPr>
          <p:cNvSpPr txBox="1"/>
          <p:nvPr/>
        </p:nvSpPr>
        <p:spPr>
          <a:xfrm>
            <a:off x="1681870" y="5185750"/>
            <a:ext cx="972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水風船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42DA843-3C5C-49FA-BA02-231124A3D1E9}"/>
              </a:ext>
            </a:extLst>
          </p:cNvPr>
          <p:cNvSpPr txBox="1"/>
          <p:nvPr/>
        </p:nvSpPr>
        <p:spPr>
          <a:xfrm>
            <a:off x="751328" y="5444192"/>
            <a:ext cx="2648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遠くまで投げることが可能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837FB71-9B19-4048-B84A-F2F9B87F75CC}"/>
              </a:ext>
            </a:extLst>
          </p:cNvPr>
          <p:cNvSpPr txBox="1"/>
          <p:nvPr/>
        </p:nvSpPr>
        <p:spPr>
          <a:xfrm>
            <a:off x="1277182" y="5793502"/>
            <a:ext cx="1651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連発がやや遅い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CD764DF-A2C4-42E0-861F-4D05BB5A405F}"/>
              </a:ext>
            </a:extLst>
          </p:cNvPr>
          <p:cNvSpPr txBox="1"/>
          <p:nvPr/>
        </p:nvSpPr>
        <p:spPr>
          <a:xfrm>
            <a:off x="5623349" y="4971257"/>
            <a:ext cx="1282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水レーザー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67F7B9E-8F68-4F04-A978-7807812686F5}"/>
              </a:ext>
            </a:extLst>
          </p:cNvPr>
          <p:cNvSpPr txBox="1"/>
          <p:nvPr/>
        </p:nvSpPr>
        <p:spPr>
          <a:xfrm>
            <a:off x="4745083" y="5309811"/>
            <a:ext cx="285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高射程、広範囲に与えられる</a:t>
            </a:r>
            <a:endParaRPr kumimoji="1" lang="ja-JP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545C4EB-4A4B-4641-B711-9657D7EB2FEC}"/>
              </a:ext>
            </a:extLst>
          </p:cNvPr>
          <p:cNvSpPr txBox="1"/>
          <p:nvPr/>
        </p:nvSpPr>
        <p:spPr>
          <a:xfrm>
            <a:off x="4248596" y="5782746"/>
            <a:ext cx="3906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消費が激しく撃ちすぎると水がなくなる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163F76E2-6AA5-4396-B65A-3DED64ED54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40"/>
          <a:stretch/>
        </p:blipFill>
        <p:spPr>
          <a:xfrm rot="20216852">
            <a:off x="6014932" y="3841606"/>
            <a:ext cx="1917117" cy="1110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台形 35">
            <a:extLst>
              <a:ext uri="{FF2B5EF4-FFF2-40B4-BE49-F238E27FC236}">
                <a16:creationId xmlns:a16="http://schemas.microsoft.com/office/drawing/2014/main" id="{98E8BDF6-E128-4F3D-991E-03FA18E103B4}"/>
              </a:ext>
            </a:extLst>
          </p:cNvPr>
          <p:cNvSpPr/>
          <p:nvPr/>
        </p:nvSpPr>
        <p:spPr>
          <a:xfrm rot="5400000">
            <a:off x="4944114" y="3583118"/>
            <a:ext cx="406089" cy="1638711"/>
          </a:xfrm>
          <a:prstGeom prst="trapezoid">
            <a:avLst>
              <a:gd name="adj" fmla="val 30349"/>
            </a:avLst>
          </a:prstGeom>
          <a:solidFill>
            <a:srgbClr val="00B0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5AE57BFF-A56A-48E2-A02E-FE8FDCF1BDFD}"/>
              </a:ext>
            </a:extLst>
          </p:cNvPr>
          <p:cNvSpPr/>
          <p:nvPr/>
        </p:nvSpPr>
        <p:spPr>
          <a:xfrm>
            <a:off x="2222001" y="2943634"/>
            <a:ext cx="3662249" cy="1175804"/>
          </a:xfrm>
          <a:prstGeom prst="ellipse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05F5EA3-1D52-4CB8-8D80-2FEDB3349872}"/>
              </a:ext>
            </a:extLst>
          </p:cNvPr>
          <p:cNvSpPr txBox="1"/>
          <p:nvPr/>
        </p:nvSpPr>
        <p:spPr>
          <a:xfrm>
            <a:off x="7675312" y="179739"/>
            <a:ext cx="4544834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自身の</a:t>
            </a:r>
            <a:r>
              <a:rPr kumimoji="1" lang="ja-JP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体</a:t>
            </a:r>
            <a:r>
              <a:rPr kumimoji="1"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と場所の</a:t>
            </a:r>
            <a:r>
              <a:rPr kumimoji="1" lang="ja-JP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</a:t>
            </a:r>
            <a:r>
              <a:rPr kumimoji="1"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を最大限生かそう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1C0D2CFE-0881-4B25-BA27-4D56E6BC2DAD}"/>
              </a:ext>
            </a:extLst>
          </p:cNvPr>
          <p:cNvSpPr txBox="1"/>
          <p:nvPr/>
        </p:nvSpPr>
        <p:spPr>
          <a:xfrm>
            <a:off x="7972663" y="2713108"/>
            <a:ext cx="4020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壁を蹴ったり配置物を</a:t>
            </a:r>
            <a:endParaRPr kumimoji="1" lang="en-US" altLang="ja-JP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乗り越えて</a:t>
            </a:r>
            <a:r>
              <a:rPr lang="en-US" altLang="ja-JP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COOL</a:t>
            </a:r>
            <a:r>
              <a:rPr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に</a:t>
            </a:r>
            <a:r>
              <a:rPr kumimoji="1"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跳びあがれ</a:t>
            </a:r>
            <a:r>
              <a:rPr kumimoji="1" lang="en-US" altLang="ja-JP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</a:t>
            </a:r>
          </a:p>
          <a:p>
            <a:pPr algn="ctr"/>
            <a:r>
              <a:rPr kumimoji="1" lang="ja-JP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空中から探そう</a:t>
            </a:r>
            <a:endParaRPr kumimoji="1" lang="en-US" altLang="ja-JP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AE3F1B9-6A16-4396-A675-D45DFA49612A}"/>
              </a:ext>
            </a:extLst>
          </p:cNvPr>
          <p:cNvSpPr txBox="1"/>
          <p:nvPr/>
        </p:nvSpPr>
        <p:spPr>
          <a:xfrm>
            <a:off x="8520384" y="6121300"/>
            <a:ext cx="34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助ける際にも上から</a:t>
            </a:r>
            <a:endParaRPr kumimoji="1" lang="en-US" altLang="ja-JP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広範囲の人を助ける事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が可能</a:t>
            </a:r>
            <a:r>
              <a:rPr kumimoji="1"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BF3D1551-9669-435A-AEFB-B53E2A3DB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431" y="708803"/>
            <a:ext cx="1432143" cy="1432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D3C5B203-368B-48CB-B6D1-029A01C3FA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0911">
            <a:off x="9284072" y="4304459"/>
            <a:ext cx="1698435" cy="10834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矢印: 右カーブ 45">
            <a:extLst>
              <a:ext uri="{FF2B5EF4-FFF2-40B4-BE49-F238E27FC236}">
                <a16:creationId xmlns:a16="http://schemas.microsoft.com/office/drawing/2014/main" id="{33A85977-91A9-43FF-9E5A-D0957FEE4E90}"/>
              </a:ext>
            </a:extLst>
          </p:cNvPr>
          <p:cNvSpPr/>
          <p:nvPr/>
        </p:nvSpPr>
        <p:spPr>
          <a:xfrm>
            <a:off x="9704156" y="4073597"/>
            <a:ext cx="731520" cy="4892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C89A8B0-CD8C-4F40-8971-D36E04E0942C}"/>
              </a:ext>
            </a:extLst>
          </p:cNvPr>
          <p:cNvSpPr txBox="1"/>
          <p:nvPr/>
        </p:nvSpPr>
        <p:spPr>
          <a:xfrm>
            <a:off x="9488598" y="5648365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回りながら</a:t>
            </a:r>
          </a:p>
        </p:txBody>
      </p:sp>
      <p:pic>
        <p:nvPicPr>
          <p:cNvPr id="1028" name="Picture 4" descr="シャワーのイラスト | 無料のフリー素材 イラストエイト">
            <a:extLst>
              <a:ext uri="{FF2B5EF4-FFF2-40B4-BE49-F238E27FC236}">
                <a16:creationId xmlns:a16="http://schemas.microsoft.com/office/drawing/2014/main" id="{D76A988F-25D3-4802-A9A7-706657B62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0" b="43034"/>
          <a:stretch/>
        </p:blipFill>
        <p:spPr bwMode="auto">
          <a:xfrm rot="6200706" flipH="1">
            <a:off x="9397369" y="4633493"/>
            <a:ext cx="958862" cy="53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台形 49">
            <a:extLst>
              <a:ext uri="{FF2B5EF4-FFF2-40B4-BE49-F238E27FC236}">
                <a16:creationId xmlns:a16="http://schemas.microsoft.com/office/drawing/2014/main" id="{A5925F3F-6544-48D6-935A-EF30CBA2A75C}"/>
              </a:ext>
            </a:extLst>
          </p:cNvPr>
          <p:cNvSpPr/>
          <p:nvPr/>
        </p:nvSpPr>
        <p:spPr>
          <a:xfrm rot="1335976">
            <a:off x="9574777" y="4978400"/>
            <a:ext cx="506631" cy="467345"/>
          </a:xfrm>
          <a:prstGeom prst="trapezoid">
            <a:avLst>
              <a:gd name="adj" fmla="val 41155"/>
            </a:avLst>
          </a:prstGeom>
          <a:solidFill>
            <a:schemeClr val="bg1"/>
          </a:solidFill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矢印: 下カーブ 51">
            <a:extLst>
              <a:ext uri="{FF2B5EF4-FFF2-40B4-BE49-F238E27FC236}">
                <a16:creationId xmlns:a16="http://schemas.microsoft.com/office/drawing/2014/main" id="{5B3EB9AE-3B43-4107-BC8D-ED4DE294C761}"/>
              </a:ext>
            </a:extLst>
          </p:cNvPr>
          <p:cNvSpPr/>
          <p:nvPr/>
        </p:nvSpPr>
        <p:spPr>
          <a:xfrm rot="19406686">
            <a:off x="8078223" y="1078040"/>
            <a:ext cx="1559484" cy="426011"/>
          </a:xfrm>
          <a:prstGeom prst="curvedDownArrow">
            <a:avLst>
              <a:gd name="adj1" fmla="val 25000"/>
              <a:gd name="adj2" fmla="val 45306"/>
              <a:gd name="adj3" fmla="val 342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6A728BA-E0E1-464A-9CE2-FB01D6B4FB65}"/>
              </a:ext>
            </a:extLst>
          </p:cNvPr>
          <p:cNvSpPr/>
          <p:nvPr/>
        </p:nvSpPr>
        <p:spPr>
          <a:xfrm>
            <a:off x="2200735" y="2937992"/>
            <a:ext cx="359931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水は有限</a:t>
            </a:r>
            <a:endParaRPr lang="en-US" altLang="ja-JP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無駄遣いすると</a:t>
            </a:r>
            <a:endParaRPr lang="en-US" altLang="ja-JP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補給</a:t>
            </a:r>
            <a:r>
              <a:rPr lang="ja-JP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しに行かなければいけない</a:t>
            </a:r>
            <a:endParaRPr lang="en-US" altLang="ja-JP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飛び込んで</a:t>
            </a:r>
            <a:r>
              <a:rPr lang="ja-JP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華麗に</a:t>
            </a:r>
            <a:r>
              <a:rPr lang="ja-JP" alt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補給</a:t>
            </a:r>
            <a:r>
              <a:rPr lang="en-US" altLang="ja-JP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</a:t>
            </a:r>
            <a:endParaRPr lang="ja-JP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ローズホテル横浜で夏満喫 屋上プール、前倒しでオープン 見聞遊学 | カナロコ by 神奈川新聞">
            <a:extLst>
              <a:ext uri="{FF2B5EF4-FFF2-40B4-BE49-F238E27FC236}">
                <a16:creationId xmlns:a16="http://schemas.microsoft.com/office/drawing/2014/main" id="{E821DA8D-149E-4B37-84AA-BD54F5DDE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0" t="36571" r="31098" b="14227"/>
          <a:stretch/>
        </p:blipFill>
        <p:spPr bwMode="auto">
          <a:xfrm>
            <a:off x="5371660" y="3141208"/>
            <a:ext cx="1801100" cy="8724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05FBA67-B817-432F-A0F7-0EEA85283419}"/>
              </a:ext>
            </a:extLst>
          </p:cNvPr>
          <p:cNvSpPr txBox="1"/>
          <p:nvPr/>
        </p:nvSpPr>
        <p:spPr>
          <a:xfrm>
            <a:off x="9154495" y="2127418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パル</a:t>
            </a:r>
            <a:r>
              <a:rPr kumimoji="1" lang="en-US" altLang="ja-JP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COOL!!</a:t>
            </a:r>
          </a:p>
        </p:txBody>
      </p:sp>
    </p:spTree>
    <p:extLst>
      <p:ext uri="{BB962C8B-B14F-4D97-AF65-F5344CB8AC3E}">
        <p14:creationId xmlns:p14="http://schemas.microsoft.com/office/powerpoint/2010/main" val="98864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289E175B-8D7B-4FD7-AA44-6A9A4A031918}"/>
              </a:ext>
            </a:extLst>
          </p:cNvPr>
          <p:cNvSpPr/>
          <p:nvPr/>
        </p:nvSpPr>
        <p:spPr>
          <a:xfrm>
            <a:off x="377176" y="3653978"/>
            <a:ext cx="2651249" cy="21625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0F2BBBD-D918-48E4-9C8F-371C1FD6AA35}"/>
              </a:ext>
            </a:extLst>
          </p:cNvPr>
          <p:cNvSpPr txBox="1"/>
          <p:nvPr/>
        </p:nvSpPr>
        <p:spPr>
          <a:xfrm>
            <a:off x="1896556" y="92180"/>
            <a:ext cx="286809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感覚を研ぎ澄</a:t>
            </a:r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ませ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8EEDEA0-EFC2-4F9F-AE3D-D8EC258E5800}"/>
              </a:ext>
            </a:extLst>
          </p:cNvPr>
          <p:cNvSpPr txBox="1"/>
          <p:nvPr/>
        </p:nvSpPr>
        <p:spPr>
          <a:xfrm>
            <a:off x="373761" y="725185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全てを</a:t>
            </a:r>
            <a:r>
              <a:rPr kumimoji="1" lang="ja-JP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スロー</a:t>
            </a:r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にする</a:t>
            </a:r>
            <a:endParaRPr kumimoji="1" lang="en-US" altLang="ja-JP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kumimoji="1" lang="ja-JP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フォーカスタイム</a:t>
            </a:r>
            <a:r>
              <a:rPr kumimoji="1"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kumimoji="1" lang="ja-JP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CA81AD9-A22B-4AD7-85D5-7C6624865CC3}"/>
              </a:ext>
            </a:extLst>
          </p:cNvPr>
          <p:cNvSpPr txBox="1"/>
          <p:nvPr/>
        </p:nvSpPr>
        <p:spPr>
          <a:xfrm>
            <a:off x="3961045" y="1721888"/>
            <a:ext cx="2632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使いこなして</a:t>
            </a:r>
            <a:endParaRPr lang="en-US" altLang="ja-JP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ja-JP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COOL</a:t>
            </a:r>
            <a:r>
              <a:rPr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に決めろ</a:t>
            </a:r>
            <a:r>
              <a:rPr lang="en-US" altLang="ja-JP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</a:t>
            </a:r>
            <a:endParaRPr kumimoji="1" lang="en-US" altLang="ja-JP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A2C37D-D398-4095-B5D4-EAF7F2DF3889}"/>
              </a:ext>
            </a:extLst>
          </p:cNvPr>
          <p:cNvSpPr txBox="1"/>
          <p:nvPr/>
        </p:nvSpPr>
        <p:spPr>
          <a:xfrm>
            <a:off x="1699385" y="5944536"/>
            <a:ext cx="3262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助けるときだけでなく</a:t>
            </a:r>
            <a:endParaRPr kumimoji="1" lang="en-US" altLang="ja-JP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探すときにも有効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1EF4320-F224-4B25-815F-92DC486BCB64}"/>
              </a:ext>
            </a:extLst>
          </p:cNvPr>
          <p:cNvSpPr txBox="1"/>
          <p:nvPr/>
        </p:nvSpPr>
        <p:spPr>
          <a:xfrm>
            <a:off x="3646055" y="2729178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一度使ったら</a:t>
            </a:r>
            <a:endParaRPr kumimoji="1" lang="en-US" altLang="ja-JP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一呼吸置く</a:t>
            </a:r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必要がある</a:t>
            </a:r>
          </a:p>
        </p:txBody>
      </p:sp>
      <p:pic>
        <p:nvPicPr>
          <p:cNvPr id="9" name="Picture 4" descr="ローラードローム』レビュー アクションゲームの新たなクラシック">
            <a:extLst>
              <a:ext uri="{FF2B5EF4-FFF2-40B4-BE49-F238E27FC236}">
                <a16:creationId xmlns:a16="http://schemas.microsoft.com/office/drawing/2014/main" id="{6A30EC04-3836-4502-8273-EEA3EDBBC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1" t="30105" r="31804"/>
          <a:stretch/>
        </p:blipFill>
        <p:spPr bwMode="auto">
          <a:xfrm>
            <a:off x="307267" y="1634290"/>
            <a:ext cx="2833541" cy="1925885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111811A-EB2B-4B64-AF78-652942A47BB5}"/>
              </a:ext>
            </a:extLst>
          </p:cNvPr>
          <p:cNvSpPr txBox="1"/>
          <p:nvPr/>
        </p:nvSpPr>
        <p:spPr>
          <a:xfrm>
            <a:off x="8170877" y="117519"/>
            <a:ext cx="327170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誰もがしんどいわけではない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53FEEE29-9BE6-4C94-ADF1-D1FF7CD5D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394" y="553845"/>
            <a:ext cx="1791291" cy="22679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B35E0C8-2630-49C8-89BF-B74725F5AC5D}"/>
              </a:ext>
            </a:extLst>
          </p:cNvPr>
          <p:cNvSpPr txBox="1"/>
          <p:nvPr/>
        </p:nvSpPr>
        <p:spPr>
          <a:xfrm>
            <a:off x="8170879" y="2787526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遊びに来ている人の中には</a:t>
            </a:r>
            <a:endParaRPr kumimoji="1" lang="en-US" altLang="ja-JP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既に対策している</a:t>
            </a:r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人や</a:t>
            </a:r>
            <a:endParaRPr kumimoji="1" lang="en-US" altLang="ja-JP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飲み物を飲んでいる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人もいる。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25B9BCD2-3719-4C09-BBF0-2E89A5F202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418"/>
          <a:stretch/>
        </p:blipFill>
        <p:spPr>
          <a:xfrm rot="250491">
            <a:off x="7935249" y="4126245"/>
            <a:ext cx="1544017" cy="1636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ABC104FE-4EE7-436E-B8D1-8A563545D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505" y="3885123"/>
            <a:ext cx="1448664" cy="1834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20CADAC-E25B-499C-8829-8B24E8DEE7CF}"/>
              </a:ext>
            </a:extLst>
          </p:cNvPr>
          <p:cNvSpPr txBox="1"/>
          <p:nvPr/>
        </p:nvSpPr>
        <p:spPr>
          <a:xfrm>
            <a:off x="10528183" y="1503135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既に</a:t>
            </a:r>
            <a:r>
              <a:rPr kumimoji="1" lang="en-US" altLang="ja-JP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COOL!</a:t>
            </a:r>
            <a:endParaRPr kumimoji="1" lang="ja-JP" alt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乗算記号 23">
            <a:extLst>
              <a:ext uri="{FF2B5EF4-FFF2-40B4-BE49-F238E27FC236}">
                <a16:creationId xmlns:a16="http://schemas.microsoft.com/office/drawing/2014/main" id="{BF97BB3B-B335-49FF-9602-361905A2C99D}"/>
              </a:ext>
            </a:extLst>
          </p:cNvPr>
          <p:cNvSpPr/>
          <p:nvPr/>
        </p:nvSpPr>
        <p:spPr>
          <a:xfrm>
            <a:off x="8987300" y="4212508"/>
            <a:ext cx="1098957" cy="1078520"/>
          </a:xfrm>
          <a:prstGeom prst="mathMultiply">
            <a:avLst>
              <a:gd name="adj1" fmla="val 9759"/>
            </a:avLst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B0F0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F53DC9F-27C7-4EA1-B49C-31865D7EA7D6}"/>
              </a:ext>
            </a:extLst>
          </p:cNvPr>
          <p:cNvSpPr txBox="1"/>
          <p:nvPr/>
        </p:nvSpPr>
        <p:spPr>
          <a:xfrm>
            <a:off x="10896825" y="4469756"/>
            <a:ext cx="1202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-COOL</a:t>
            </a:r>
            <a:endParaRPr kumimoji="1" lang="ja-JP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997863F-B937-4241-80BB-7E3E6537FC02}"/>
              </a:ext>
            </a:extLst>
          </p:cNvPr>
          <p:cNvSpPr txBox="1"/>
          <p:nvPr/>
        </p:nvSpPr>
        <p:spPr>
          <a:xfrm>
            <a:off x="8038687" y="5828066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その人たちに当ててしまうと</a:t>
            </a:r>
            <a:endParaRPr kumimoji="1" lang="en-US" altLang="ja-JP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怒られて</a:t>
            </a:r>
            <a:r>
              <a:rPr kumimoji="1" lang="ja-JP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評価</a:t>
            </a:r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が下がってしまう</a:t>
            </a:r>
            <a:r>
              <a:rPr kumimoji="1"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  <a:p>
            <a:pPr algn="ctr"/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見極めて沢山の人を助けよう</a:t>
            </a:r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</a:t>
            </a:r>
            <a:endParaRPr kumimoji="1"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1F709B4F-082B-4DE8-8B81-AF8AEA7E48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2545">
            <a:off x="1477486" y="3657362"/>
            <a:ext cx="1586086" cy="11895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195AAF2-5204-4A4B-9496-5386D96C809E}"/>
              </a:ext>
            </a:extLst>
          </p:cNvPr>
          <p:cNvSpPr/>
          <p:nvPr/>
        </p:nvSpPr>
        <p:spPr>
          <a:xfrm>
            <a:off x="373761" y="5193728"/>
            <a:ext cx="2651248" cy="1292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4FE113F-5A22-41C7-B07C-DB97764E76F7}"/>
              </a:ext>
            </a:extLst>
          </p:cNvPr>
          <p:cNvSpPr txBox="1"/>
          <p:nvPr/>
        </p:nvSpPr>
        <p:spPr>
          <a:xfrm>
            <a:off x="452890" y="5369714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ln w="1016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空中から落ち着いて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F56AA0C7-6C39-41FC-8C2B-FF22B9DBA8A6}"/>
              </a:ext>
            </a:extLst>
          </p:cNvPr>
          <p:cNvSpPr/>
          <p:nvPr/>
        </p:nvSpPr>
        <p:spPr>
          <a:xfrm>
            <a:off x="3557173" y="3653978"/>
            <a:ext cx="2868093" cy="21625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523C13B-E6A0-4102-B559-9F8841721D86}"/>
              </a:ext>
            </a:extLst>
          </p:cNvPr>
          <p:cNvSpPr/>
          <p:nvPr/>
        </p:nvSpPr>
        <p:spPr>
          <a:xfrm>
            <a:off x="3553758" y="5193728"/>
            <a:ext cx="2828600" cy="1292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CA0E429-B43B-46F2-8964-DE90EB8EECBD}"/>
              </a:ext>
            </a:extLst>
          </p:cNvPr>
          <p:cNvSpPr txBox="1"/>
          <p:nvPr/>
        </p:nvSpPr>
        <p:spPr>
          <a:xfrm>
            <a:off x="3632887" y="5369714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ln w="1016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無駄打ちしないように</a:t>
            </a:r>
            <a:endParaRPr kumimoji="1" lang="ja-JP" altLang="en-US" sz="2000" b="1" dirty="0">
              <a:ln w="10160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A1672346-DCB2-4A04-A635-A655B9A1D1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418"/>
          <a:stretch/>
        </p:blipFill>
        <p:spPr>
          <a:xfrm rot="19622031" flipH="1">
            <a:off x="5191203" y="3750988"/>
            <a:ext cx="1021720" cy="10827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69729CA-8B5E-47AF-AA14-C046CFB7B5E6}"/>
              </a:ext>
            </a:extLst>
          </p:cNvPr>
          <p:cNvSpPr txBox="1"/>
          <p:nvPr/>
        </p:nvSpPr>
        <p:spPr>
          <a:xfrm>
            <a:off x="4850995" y="43516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一発だけ</a:t>
            </a: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A6EE909-0B3E-47E1-89D3-0E87666198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4" t="21407" b="4832"/>
          <a:stretch/>
        </p:blipFill>
        <p:spPr>
          <a:xfrm>
            <a:off x="4081848" y="4372989"/>
            <a:ext cx="475775" cy="7739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2606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A814A9-F46C-4829-A381-D1F4FE68008D}"/>
              </a:ext>
            </a:extLst>
          </p:cNvPr>
          <p:cNvSpPr txBox="1"/>
          <p:nvPr/>
        </p:nvSpPr>
        <p:spPr>
          <a:xfrm>
            <a:off x="3652913" y="84374"/>
            <a:ext cx="4876125" cy="822305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kumimoji="1" lang="ja-JP" altLang="en-US" sz="32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アピールポイント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ABFC567-B679-44C8-B3A3-1D9C771C3D7F}"/>
              </a:ext>
            </a:extLst>
          </p:cNvPr>
          <p:cNvSpPr/>
          <p:nvPr/>
        </p:nvSpPr>
        <p:spPr>
          <a:xfrm>
            <a:off x="2100139" y="1386796"/>
            <a:ext cx="7571303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助けるために</a:t>
            </a:r>
            <a:r>
              <a:rPr lang="ja-JP" alt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パルクール</a:t>
            </a:r>
            <a:r>
              <a:rPr lang="ja-JP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でキメ</a:t>
            </a:r>
            <a:r>
              <a:rPr lang="ja-JP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る</a:t>
            </a:r>
            <a:r>
              <a:rPr lang="ja-JP" altLang="en-US" sz="3200" b="1" i="1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疾走感</a:t>
            </a:r>
            <a:endParaRPr lang="ja-JP" altLang="en-US" sz="3200" b="1" i="1" dirty="0">
              <a:ln w="12700">
                <a:solidFill>
                  <a:schemeClr val="accent5">
                    <a:lumMod val="75000"/>
                  </a:schemeClr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CBE939-3F4B-40BD-A840-2D771BCD7AF7}"/>
              </a:ext>
            </a:extLst>
          </p:cNvPr>
          <p:cNvSpPr/>
          <p:nvPr/>
        </p:nvSpPr>
        <p:spPr>
          <a:xfrm>
            <a:off x="2922481" y="2851902"/>
            <a:ext cx="6336991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ja-JP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暑さ</a:t>
            </a:r>
            <a:r>
              <a:rPr lang="ja-JP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が落ち着いていく</a:t>
            </a:r>
            <a:r>
              <a:rPr lang="ja-JP" alt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清涼感</a:t>
            </a:r>
            <a:endParaRPr lang="ja-JP" altLang="en-US" sz="3600" b="1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78D58F8-DF0B-4C63-91F2-F276977D7619}"/>
              </a:ext>
            </a:extLst>
          </p:cNvPr>
          <p:cNvSpPr/>
          <p:nvPr/>
        </p:nvSpPr>
        <p:spPr>
          <a:xfrm>
            <a:off x="3305599" y="4232986"/>
            <a:ext cx="572464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ja-JP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人々を次々に</a:t>
            </a:r>
            <a:r>
              <a:rPr lang="ja-JP" altLang="en-US" sz="48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救う</a:t>
            </a:r>
            <a:r>
              <a:rPr lang="ja-JP" altLang="en-US" sz="4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爽快感</a:t>
            </a:r>
            <a:endParaRPr lang="ja-JP" alt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7F1E92F-00C6-49EB-A826-E25AAC2753C5}"/>
              </a:ext>
            </a:extLst>
          </p:cNvPr>
          <p:cNvSpPr/>
          <p:nvPr/>
        </p:nvSpPr>
        <p:spPr>
          <a:xfrm>
            <a:off x="4474732" y="5772322"/>
            <a:ext cx="3272050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ja-JP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COOL!!!</a:t>
            </a:r>
            <a:endParaRPr lang="ja-JP" altLang="en-US" sz="6000" dirty="0"/>
          </a:p>
        </p:txBody>
      </p:sp>
      <p:sp>
        <p:nvSpPr>
          <p:cNvPr id="9" name="加算記号 8">
            <a:extLst>
              <a:ext uri="{FF2B5EF4-FFF2-40B4-BE49-F238E27FC236}">
                <a16:creationId xmlns:a16="http://schemas.microsoft.com/office/drawing/2014/main" id="{0E459047-0BE0-4AEB-9AE0-679971ECA478}"/>
              </a:ext>
            </a:extLst>
          </p:cNvPr>
          <p:cNvSpPr/>
          <p:nvPr/>
        </p:nvSpPr>
        <p:spPr>
          <a:xfrm>
            <a:off x="5669712" y="1992031"/>
            <a:ext cx="882090" cy="859871"/>
          </a:xfrm>
          <a:prstGeom prst="mathPlus">
            <a:avLst>
              <a:gd name="adj1" fmla="val 18015"/>
            </a:avLst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加算記号 9">
            <a:extLst>
              <a:ext uri="{FF2B5EF4-FFF2-40B4-BE49-F238E27FC236}">
                <a16:creationId xmlns:a16="http://schemas.microsoft.com/office/drawing/2014/main" id="{390C6819-BE5E-41E3-BD0F-1BEF72A27ADA}"/>
              </a:ext>
            </a:extLst>
          </p:cNvPr>
          <p:cNvSpPr/>
          <p:nvPr/>
        </p:nvSpPr>
        <p:spPr>
          <a:xfrm>
            <a:off x="5669712" y="3427264"/>
            <a:ext cx="882090" cy="859871"/>
          </a:xfrm>
          <a:prstGeom prst="mathPlus">
            <a:avLst>
              <a:gd name="adj1" fmla="val 18015"/>
            </a:avLst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次の値と等しい 10">
            <a:extLst>
              <a:ext uri="{FF2B5EF4-FFF2-40B4-BE49-F238E27FC236}">
                <a16:creationId xmlns:a16="http://schemas.microsoft.com/office/drawing/2014/main" id="{44ECF51D-0722-4F24-9F92-1697BDE9118C}"/>
              </a:ext>
            </a:extLst>
          </p:cNvPr>
          <p:cNvSpPr/>
          <p:nvPr/>
        </p:nvSpPr>
        <p:spPr>
          <a:xfrm rot="5400000">
            <a:off x="5711413" y="4960953"/>
            <a:ext cx="830998" cy="914400"/>
          </a:xfrm>
          <a:prstGeom prst="mathEqual">
            <a:avLst>
              <a:gd name="adj1" fmla="val 17098"/>
              <a:gd name="adj2" fmla="val 11760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363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462</Words>
  <Application>Microsoft Office PowerPoint</Application>
  <PresentationFormat>ワイド画面</PresentationFormat>
  <Paragraphs>97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HGS創英角ﾎﾟｯﾌﾟ体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30</cp:revision>
  <dcterms:created xsi:type="dcterms:W3CDTF">2023-06-09T07:55:42Z</dcterms:created>
  <dcterms:modified xsi:type="dcterms:W3CDTF">2023-06-16T05:03:22Z</dcterms:modified>
</cp:coreProperties>
</file>